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C4D0C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>
        <p:scale>
          <a:sx n="120" d="100"/>
          <a:sy n="120" d="100"/>
        </p:scale>
        <p:origin x="204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S50H21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/>
                <a:t>LONG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81077" y="4266758"/>
            <a:ext cx="2724151" cy="1873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981077" y="3502727"/>
            <a:ext cx="2724151" cy="237819"/>
            <a:chOff x="2667000" y="1495426"/>
            <a:chExt cx="2724150" cy="361950"/>
          </a:xfrm>
        </p:grpSpPr>
        <p:sp>
          <p:nvSpPr>
            <p:cNvPr id="15" name="Rectangle 14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GOH21</a:t>
              </a:r>
            </a:p>
          </p:txBody>
        </p:sp>
        <p:sp>
          <p:nvSpPr>
            <p:cNvPr id="16" name="Pentagon 15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LONG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783744" y="389676"/>
            <a:ext cx="193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26 January 2021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31862" y="1292854"/>
            <a:ext cx="3691568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500" dirty="0">
                <a:latin typeface="Arial" panose="020B0604020202020204" pitchFamily="34" charset="0"/>
              </a:rPr>
              <a:t>แนวโน้มระยะสั้นอาจปรับฐานต่อจากประเด็นลบเรื่องการแข็งค่าของดอลลาร์สหรัฐและความกังวลเกี่ยวกับวงเงินกระตุ้นเศรษฐกิจของสหรัฐที่อาจน้อยกว่าคาด อย่างไรก็ตาม เรายังคงมุมมองระยะกลาง-ยาว ในเชิงบวกจากปัจจัยหนุนด้านสภาพคล่องที่สูง ดอกเบี้ยต่ำนาน และการฟื้นตัวของราคาสินค้าโภคภัณฑ์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163934"/>
              </p:ext>
            </p:extLst>
          </p:nvPr>
        </p:nvGraphicFramePr>
        <p:xfrm>
          <a:off x="4135154" y="2585665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900-940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1020-1050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870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31862" y="3723179"/>
            <a:ext cx="3691568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500" dirty="0">
                <a:latin typeface="Arial" panose="020B0604020202020204" pitchFamily="34" charset="0"/>
              </a:rPr>
              <a:t>ราคาทองคำแกว่งแคบเลือกทางในกรอบ $1850-1860 โดยระยะสั้นการแข็งค่าของดอลลาร์สหรัฐยังคงเป็นปัจจัยกดดันการฟื้นตัว อย่างไรก็ตาม ภาพระยะกลาง-ยาวยังเป็นบวกจากการอัดฉีดสภาพคล่องที่ต่อเนื่องของเฟดรวมถึงมูลค่าหนี้สหรัฐที่เพิ่มสูงขึ้น ตราบใดที่ราคาไม่หลุดต่ำกว่า $1790 ยังคงเน้นกลยุทธ์ฝั่ง </a:t>
            </a:r>
            <a:r>
              <a:rPr lang="en-US" sz="1500" dirty="0">
                <a:latin typeface="Cordia New" panose="020B0304020202020204" pitchFamily="34" charset="-34"/>
                <a:cs typeface="Cordia New" panose="020B0304020202020204" pitchFamily="34" charset="-34"/>
              </a:rPr>
              <a:t>Long</a:t>
            </a:r>
            <a:r>
              <a:rPr lang="en-US" sz="1500" dirty="0">
                <a:latin typeface="Arial" panose="020B0604020202020204" pitchFamily="34" charset="0"/>
              </a:rPr>
              <a:t> </a:t>
            </a:r>
            <a:r>
              <a:rPr lang="th-TH" sz="1500" dirty="0">
                <a:latin typeface="Arial" panose="020B0604020202020204" pitchFamily="34" charset="0"/>
              </a:rPr>
              <a:t>เป็นหลัก</a:t>
            </a:r>
            <a:r>
              <a:rPr lang="th-TH" sz="15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218321"/>
              </p:ext>
            </p:extLst>
          </p:nvPr>
        </p:nvGraphicFramePr>
        <p:xfrm>
          <a:off x="4135154" y="5015988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1870-1860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1950-2000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500" dirty="0">
                <a:solidFill>
                  <a:srgbClr val="002060"/>
                </a:solidFill>
                <a:latin typeface="Arial" panose="020B0604020202020204" pitchFamily="34" charset="0"/>
              </a:rPr>
              <a:t>มีโอกาสผันผวนทางลงตามหุ้นโลก แต่เชื่อไม่หลุดต่ำกว่า </a:t>
            </a:r>
            <a:r>
              <a:rPr lang="en-US" sz="1000" dirty="0">
                <a:solidFill>
                  <a:srgbClr val="002060"/>
                </a:solidFill>
                <a:latin typeface="Arial" panose="020B0604020202020204" pitchFamily="34" charset="0"/>
              </a:rPr>
              <a:t>900</a:t>
            </a:r>
            <a:r>
              <a:rPr lang="en-US" sz="15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th-TH" sz="1500" dirty="0">
                <a:solidFill>
                  <a:srgbClr val="002060"/>
                </a:solidFill>
                <a:latin typeface="Arial" panose="020B0604020202020204" pitchFamily="34" charset="0"/>
              </a:rPr>
              <a:t>จุด</a:t>
            </a:r>
            <a:endParaRPr lang="en-US" sz="1500" dirty="0">
              <a:solidFill>
                <a:srgbClr val="00206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500" dirty="0">
                <a:solidFill>
                  <a:srgbClr val="002060"/>
                </a:solidFill>
                <a:latin typeface="Arial" panose="020B0604020202020204" pitchFamily="34" charset="0"/>
              </a:rPr>
              <a:t>ราคารอเบรกกรอบสามเหลี่ยม ให้น้ำหนักในทางขึ้นมากกว่า</a:t>
            </a:r>
            <a:endParaRPr lang="th-TH" sz="1500" dirty="0">
              <a:solidFill>
                <a:srgbClr val="00206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399F8A1-1B3B-44CB-91E0-672636758D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6" y="1284269"/>
            <a:ext cx="2726853" cy="18331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76014E-3E2D-4D71-AA94-4601DF9CEA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6" y="3740547"/>
            <a:ext cx="2724151" cy="193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5593</TotalTime>
  <Words>201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AngsanaUPC</vt:lpstr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22</cp:revision>
  <dcterms:created xsi:type="dcterms:W3CDTF">2021-01-19T05:39:22Z</dcterms:created>
  <dcterms:modified xsi:type="dcterms:W3CDTF">2021-01-26T01:47:30Z</dcterms:modified>
</cp:coreProperties>
</file>